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64" r:id="rId6"/>
    <p:sldId id="259" r:id="rId7"/>
    <p:sldId id="265" r:id="rId8"/>
    <p:sldId id="260" r:id="rId9"/>
    <p:sldId id="262" r:id="rId10"/>
    <p:sldId id="261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5987E-9B0C-47E0-9F9E-2901900494EC}" type="datetimeFigureOut">
              <a:rPr lang="ru-RU" smtClean="0"/>
              <a:pPr/>
              <a:t>28.08.2012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5365-F4EB-4B74-B664-B699E9D3C0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5987E-9B0C-47E0-9F9E-2901900494EC}" type="datetimeFigureOut">
              <a:rPr lang="ru-RU" smtClean="0"/>
              <a:pPr/>
              <a:t>28.08.2012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5365-F4EB-4B74-B664-B699E9D3C0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5987E-9B0C-47E0-9F9E-2901900494EC}" type="datetimeFigureOut">
              <a:rPr lang="ru-RU" smtClean="0"/>
              <a:pPr/>
              <a:t>28.08.2012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5365-F4EB-4B74-B664-B699E9D3C0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5987E-9B0C-47E0-9F9E-2901900494EC}" type="datetimeFigureOut">
              <a:rPr lang="ru-RU" smtClean="0"/>
              <a:pPr/>
              <a:t>28.08.2012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5365-F4EB-4B74-B664-B699E9D3C0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5987E-9B0C-47E0-9F9E-2901900494EC}" type="datetimeFigureOut">
              <a:rPr lang="ru-RU" smtClean="0"/>
              <a:pPr/>
              <a:t>28.08.2012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5365-F4EB-4B74-B664-B699E9D3C0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5987E-9B0C-47E0-9F9E-2901900494EC}" type="datetimeFigureOut">
              <a:rPr lang="ru-RU" smtClean="0"/>
              <a:pPr/>
              <a:t>28.08.2012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5365-F4EB-4B74-B664-B699E9D3C0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5987E-9B0C-47E0-9F9E-2901900494EC}" type="datetimeFigureOut">
              <a:rPr lang="ru-RU" smtClean="0"/>
              <a:pPr/>
              <a:t>28.08.2012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5365-F4EB-4B74-B664-B699E9D3C0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5987E-9B0C-47E0-9F9E-2901900494EC}" type="datetimeFigureOut">
              <a:rPr lang="ru-RU" smtClean="0"/>
              <a:pPr/>
              <a:t>28.08.2012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5365-F4EB-4B74-B664-B699E9D3C0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5987E-9B0C-47E0-9F9E-2901900494EC}" type="datetimeFigureOut">
              <a:rPr lang="ru-RU" smtClean="0"/>
              <a:pPr/>
              <a:t>28.08.2012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5365-F4EB-4B74-B664-B699E9D3C0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5987E-9B0C-47E0-9F9E-2901900494EC}" type="datetimeFigureOut">
              <a:rPr lang="ru-RU" smtClean="0"/>
              <a:pPr/>
              <a:t>28.08.2012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5365-F4EB-4B74-B664-B699E9D3C0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5987E-9B0C-47E0-9F9E-2901900494EC}" type="datetimeFigureOut">
              <a:rPr lang="ru-RU" smtClean="0"/>
              <a:pPr/>
              <a:t>28.08.2012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5365-F4EB-4B74-B664-B699E9D3C0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5987E-9B0C-47E0-9F9E-2901900494EC}" type="datetimeFigureOut">
              <a:rPr lang="ru-RU" smtClean="0"/>
              <a:pPr/>
              <a:t>28.08.2012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45365-F4EB-4B74-B664-B699E9D3C0B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ikachi.ippk.ru/index.php?option=com_content&amp;view=article&amp;id=196:2011-03-09-22-36-56&amp;catid=96:2011-03-07-19-57-30&amp;Itemid=5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Универсальные учебные действия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Коммуникативные</a:t>
            </a:r>
            <a:r>
              <a:rPr lang="ru-RU" sz="3200" dirty="0"/>
              <a:t> </a:t>
            </a:r>
            <a:r>
              <a:rPr lang="ru-RU" sz="3200" b="1" dirty="0"/>
              <a:t>универсальные учебные действия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Обеспечивают </a:t>
            </a:r>
            <a:r>
              <a:rPr lang="ru-RU" dirty="0"/>
              <a:t>способность осуществлять продуктивное общение в совместной деятельности, проявляя толерантность в общении, соблюдая правила вербального и невербального поведения с учётом конкретной ситуации. </a:t>
            </a:r>
          </a:p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 К </a:t>
            </a:r>
            <a:r>
              <a:rPr lang="ru-RU" u="sng" dirty="0"/>
              <a:t>коммуникативным УУД</a:t>
            </a:r>
            <a:r>
              <a:rPr lang="ru-RU" dirty="0"/>
              <a:t> относятся</a:t>
            </a:r>
            <a:r>
              <a:rPr lang="ru-RU" dirty="0" smtClean="0"/>
              <a:t>:</a:t>
            </a:r>
          </a:p>
          <a:p>
            <a:r>
              <a:rPr lang="ru-RU" dirty="0" smtClean="0"/>
              <a:t> </a:t>
            </a:r>
            <a:r>
              <a:rPr lang="ru-RU" dirty="0"/>
              <a:t>вступать в учебный диалог с учителем, одноклассниками, участвовать в общей беседе, соблюдая правила речевого поведения; </a:t>
            </a:r>
            <a:endParaRPr lang="ru-RU" dirty="0" smtClean="0"/>
          </a:p>
          <a:p>
            <a:r>
              <a:rPr lang="ru-RU" dirty="0" smtClean="0"/>
              <a:t>задавать </a:t>
            </a:r>
            <a:r>
              <a:rPr lang="ru-RU" dirty="0"/>
              <a:t>вопросы, слушать и отвечать на вопросы других, </a:t>
            </a:r>
            <a:endParaRPr lang="ru-RU" dirty="0" smtClean="0"/>
          </a:p>
          <a:p>
            <a:r>
              <a:rPr lang="ru-RU" dirty="0" smtClean="0"/>
              <a:t>формулировать </a:t>
            </a:r>
            <a:r>
              <a:rPr lang="ru-RU" dirty="0"/>
              <a:t>собственные мысли, высказывать и обосновывать свою точку зрения; </a:t>
            </a:r>
            <a:endParaRPr lang="ru-RU" dirty="0" smtClean="0"/>
          </a:p>
          <a:p>
            <a:r>
              <a:rPr lang="ru-RU" dirty="0" smtClean="0"/>
              <a:t>строить </a:t>
            </a:r>
            <a:r>
              <a:rPr lang="ru-RU" dirty="0"/>
              <a:t>небольшие монологические высказывания, </a:t>
            </a:r>
            <a:endParaRPr lang="ru-RU" dirty="0" smtClean="0"/>
          </a:p>
          <a:p>
            <a:r>
              <a:rPr lang="ru-RU" dirty="0" smtClean="0"/>
              <a:t>осуществлять </a:t>
            </a:r>
            <a:r>
              <a:rPr lang="ru-RU" dirty="0"/>
              <a:t>совместную деятельность в парах и рабочих группах с учётом конкретных учебно-познавательных задач.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ru-RU" u="sng" dirty="0" smtClean="0">
                <a:solidFill>
                  <a:srgbClr val="C00000"/>
                </a:solidFill>
              </a:rPr>
              <a:t>Выпускник научится:</a:t>
            </a:r>
          </a:p>
          <a:p>
            <a:endParaRPr lang="ru-RU" dirty="0" smtClean="0"/>
          </a:p>
          <a:p>
            <a:r>
              <a:rPr lang="ru-RU" dirty="0" smtClean="0"/>
              <a:t>допускать возможность существования у людей различных точек зрения, в том числе не совпадающих с его собственной, и ориентироваться на позицию партнера в общении и взаимодействии;</a:t>
            </a:r>
          </a:p>
          <a:p>
            <a:r>
              <a:rPr lang="ru-RU" dirty="0" smtClean="0"/>
              <a:t>учитывать разные мнения и стремиться к координации различных позиций в сотрудничестве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Выпускник получит возможность научиться</a:t>
            </a:r>
            <a:endParaRPr lang="ru-RU" dirty="0">
              <a:solidFill>
                <a:srgbClr val="C00000"/>
              </a:solidFill>
            </a:endParaRPr>
          </a:p>
          <a:p>
            <a:r>
              <a:rPr lang="ru-RU" dirty="0" smtClean="0"/>
              <a:t>учитывать и координировать в сотрудничестве отличные от собственной позиции других людей;</a:t>
            </a:r>
          </a:p>
          <a:p>
            <a:r>
              <a:rPr lang="ru-RU" dirty="0" smtClean="0"/>
              <a:t>учитывать разные мнения и интересы и обосновывать собственную позицию;</a:t>
            </a:r>
          </a:p>
          <a:p>
            <a:r>
              <a:rPr lang="ru-RU" dirty="0" smtClean="0"/>
              <a:t>понимать относительность мнений и подходов к решению проблемы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643050"/>
            <a:ext cx="8215370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соответствии с ФГОС в программе представлено </a:t>
            </a:r>
            <a:r>
              <a:rPr lang="ru-RU" b="1" dirty="0"/>
              <a:t>четыре вида УУД: личностные, регулятивные, познавательные, коммуникативные</a:t>
            </a:r>
            <a:r>
              <a:rPr lang="ru-RU" dirty="0"/>
              <a:t>.</a:t>
            </a:r>
            <a:r>
              <a:rPr lang="ru-RU" dirty="0">
                <a:hlinkClick r:id="rId2"/>
              </a:rPr>
              <a:t>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Личностные универсальные учебные действия</a:t>
            </a:r>
            <a:endParaRPr lang="ru-RU" sz="32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357158" y="1571612"/>
            <a:ext cx="4038600" cy="4525963"/>
          </a:xfrm>
        </p:spPr>
        <p:txBody>
          <a:bodyPr>
            <a:normAutofit fontScale="92500"/>
          </a:bodyPr>
          <a:lstStyle/>
          <a:p>
            <a:r>
              <a:rPr lang="ru-RU" sz="3400" dirty="0" smtClean="0"/>
              <a:t>Отражают </a:t>
            </a:r>
            <a:r>
              <a:rPr lang="ru-RU" sz="3400" dirty="0"/>
              <a:t>систему ценностных ориентаций младшего школьника, его отношение к различным сторонам окружающего мира.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214810" y="1500174"/>
            <a:ext cx="4038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400" b="1" u="sng" dirty="0" smtClean="0"/>
              <a:t>        К </a:t>
            </a:r>
            <a:r>
              <a:rPr lang="ru-RU" sz="1400" b="1" u="sng" dirty="0"/>
              <a:t>личностным УУД</a:t>
            </a:r>
            <a:r>
              <a:rPr lang="ru-RU" sz="1400" b="1" dirty="0"/>
              <a:t> относятся: </a:t>
            </a:r>
            <a:endParaRPr lang="ru-RU" sz="1400" b="1" dirty="0" smtClean="0"/>
          </a:p>
          <a:p>
            <a:r>
              <a:rPr lang="ru-RU" sz="1400" b="1" dirty="0" smtClean="0"/>
              <a:t>   положительное </a:t>
            </a:r>
            <a:r>
              <a:rPr lang="ru-RU" sz="1400" b="1" dirty="0"/>
              <a:t>отношение к учению, к познавательной деятельности, </a:t>
            </a:r>
            <a:endParaRPr lang="ru-RU" sz="1400" b="1" dirty="0" smtClean="0"/>
          </a:p>
          <a:p>
            <a:r>
              <a:rPr lang="ru-RU" sz="1400" b="1" dirty="0" smtClean="0"/>
              <a:t>желание </a:t>
            </a:r>
            <a:r>
              <a:rPr lang="ru-RU" sz="1400" b="1" dirty="0"/>
              <a:t>приобретать новые знания, умения, </a:t>
            </a:r>
            <a:endParaRPr lang="ru-RU" sz="1400" b="1" dirty="0" smtClean="0"/>
          </a:p>
          <a:p>
            <a:r>
              <a:rPr lang="ru-RU" sz="1400" b="1" dirty="0" smtClean="0"/>
              <a:t>совершенствовать </a:t>
            </a:r>
            <a:r>
              <a:rPr lang="ru-RU" sz="1400" b="1" dirty="0"/>
              <a:t>имеющиеся, осознавать свои трудности и стремиться к их преодолению, </a:t>
            </a:r>
            <a:endParaRPr lang="ru-RU" sz="1400" b="1" dirty="0" smtClean="0"/>
          </a:p>
          <a:p>
            <a:r>
              <a:rPr lang="ru-RU" sz="1400" b="1" dirty="0" smtClean="0"/>
              <a:t>осваивать </a:t>
            </a:r>
            <a:r>
              <a:rPr lang="ru-RU" sz="1400" b="1" dirty="0"/>
              <a:t>новые виды деятельности, участвовать в творческом, созидательном процессе</a:t>
            </a:r>
            <a:r>
              <a:rPr lang="ru-RU" sz="1400" b="1" dirty="0" smtClean="0"/>
              <a:t>;</a:t>
            </a:r>
          </a:p>
          <a:p>
            <a:r>
              <a:rPr lang="ru-RU" sz="1400" b="1" dirty="0" smtClean="0"/>
              <a:t> </a:t>
            </a:r>
            <a:r>
              <a:rPr lang="ru-RU" sz="1400" b="1" dirty="0"/>
              <a:t>осознание себя как индивидуальности и одновременно как члена общества, </a:t>
            </a:r>
            <a:endParaRPr lang="ru-RU" sz="1400" b="1" dirty="0" smtClean="0"/>
          </a:p>
          <a:p>
            <a:r>
              <a:rPr lang="ru-RU" sz="1400" b="1" dirty="0" smtClean="0"/>
              <a:t>признание </a:t>
            </a:r>
            <a:r>
              <a:rPr lang="ru-RU" sz="1400" b="1" dirty="0"/>
              <a:t>для себя общепринятых морально-этических норм, </a:t>
            </a:r>
            <a:endParaRPr lang="ru-RU" sz="1400" b="1" dirty="0" smtClean="0"/>
          </a:p>
          <a:p>
            <a:r>
              <a:rPr lang="ru-RU" sz="1400" b="1" dirty="0" smtClean="0"/>
              <a:t>способность </a:t>
            </a:r>
            <a:r>
              <a:rPr lang="ru-RU" sz="1400" b="1" dirty="0"/>
              <a:t>к самооценке своих действий, поступков; </a:t>
            </a:r>
            <a:endParaRPr lang="ru-RU" sz="1400" b="1" dirty="0" smtClean="0"/>
          </a:p>
          <a:p>
            <a:r>
              <a:rPr lang="ru-RU" sz="1400" b="1" dirty="0" smtClean="0"/>
              <a:t>осознание </a:t>
            </a:r>
            <a:r>
              <a:rPr lang="ru-RU" sz="1400" b="1" dirty="0"/>
              <a:t>себя как гражданина, как представителя определённого народа, определённой культуры, интерес и уважение к другим народам; </a:t>
            </a:r>
            <a:endParaRPr lang="ru-RU" sz="1400" b="1" dirty="0" smtClean="0"/>
          </a:p>
          <a:p>
            <a:r>
              <a:rPr lang="ru-RU" sz="1400" b="1" dirty="0" smtClean="0"/>
              <a:t>готовность </a:t>
            </a:r>
            <a:r>
              <a:rPr lang="ru-RU" sz="1400" b="1" dirty="0"/>
              <a:t>поддерживать состояние окружающей среды и своего здоровья.</a:t>
            </a:r>
          </a:p>
          <a:p>
            <a:endParaRPr lang="ru-RU" sz="1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Результат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u="sng" dirty="0" smtClean="0">
                <a:solidFill>
                  <a:srgbClr val="C00000"/>
                </a:solidFill>
              </a:rPr>
              <a:t>У выпускника будут сформированы:</a:t>
            </a:r>
          </a:p>
          <a:p>
            <a:r>
              <a:rPr lang="ru-RU" dirty="0" smtClean="0"/>
              <a:t>внутренняя позиция школьника на уровне положительного отношения к школе, ориентация на содержательные моменты школьной действительности и принятия образца «хорошего ученика»;</a:t>
            </a:r>
          </a:p>
          <a:p>
            <a:endParaRPr lang="ru-RU" dirty="0" smtClean="0"/>
          </a:p>
          <a:p>
            <a:endParaRPr lang="ru-RU" sz="1200" dirty="0" smtClean="0"/>
          </a:p>
          <a:p>
            <a:r>
              <a:rPr lang="ru-RU" dirty="0" smtClean="0"/>
              <a:t>широкая мотивационная основа учебной деятельности, включая социальные, учебно-познавательные и внешние мотивы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2600" dirty="0" smtClean="0">
                <a:solidFill>
                  <a:srgbClr val="C00000"/>
                </a:solidFill>
              </a:rPr>
              <a:t>Выпускник получит возможность для формирования</a:t>
            </a:r>
          </a:p>
          <a:p>
            <a:endParaRPr lang="ru-RU" dirty="0"/>
          </a:p>
          <a:p>
            <a:r>
              <a:rPr lang="ru-RU" dirty="0" smtClean="0"/>
              <a:t>внутренняя позиция школьника на уровне положительного отношения к школе, ориентация на содержательные моменты школьной действительности и принятия образца «хорошего ученика»;</a:t>
            </a:r>
          </a:p>
          <a:p>
            <a:endParaRPr lang="ru-RU" dirty="0" smtClean="0"/>
          </a:p>
          <a:p>
            <a:endParaRPr lang="ru-RU" sz="1200" dirty="0" smtClean="0"/>
          </a:p>
          <a:p>
            <a:r>
              <a:rPr lang="ru-RU" dirty="0" smtClean="0"/>
              <a:t>широкая мотивационная основа учебной деятельности, включая социальные, учебно-познавательные и внешние мотивы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Регулятивные</a:t>
            </a:r>
            <a:r>
              <a:rPr lang="ru-RU" sz="3200" dirty="0"/>
              <a:t> </a:t>
            </a:r>
            <a:r>
              <a:rPr lang="ru-RU" sz="3200" b="1" dirty="0"/>
              <a:t>универсальные учебные действия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sz="2900" dirty="0" smtClean="0"/>
              <a:t>Обеспечивают </a:t>
            </a:r>
            <a:r>
              <a:rPr lang="ru-RU" sz="2900" dirty="0"/>
              <a:t>способность учащегося организовывать свою учебно-познавательную деятельность, проходя по её этапам: от осознания цели – через планирование действий – к реализации намеченного, самоконтролю и самооценке достигнутого результата, а если надо, то и к проведению коррекции. </a:t>
            </a:r>
          </a:p>
          <a:p>
            <a:endParaRPr lang="ru-RU" sz="1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u="sng" dirty="0" smtClean="0"/>
              <a:t>     К </a:t>
            </a:r>
            <a:r>
              <a:rPr lang="ru-RU" u="sng" dirty="0"/>
              <a:t>регулятивным УУД</a:t>
            </a:r>
            <a:r>
              <a:rPr lang="ru-RU" dirty="0"/>
              <a:t> относятся: </a:t>
            </a:r>
            <a:endParaRPr lang="ru-RU" dirty="0" smtClean="0"/>
          </a:p>
          <a:p>
            <a:r>
              <a:rPr lang="ru-RU" dirty="0" smtClean="0"/>
              <a:t>принимать </a:t>
            </a:r>
            <a:r>
              <a:rPr lang="ru-RU" dirty="0"/>
              <a:t>и сохранять учебную задачу; </a:t>
            </a:r>
            <a:endParaRPr lang="ru-RU" dirty="0" smtClean="0"/>
          </a:p>
          <a:p>
            <a:r>
              <a:rPr lang="ru-RU" dirty="0" smtClean="0"/>
              <a:t>планировать </a:t>
            </a:r>
            <a:r>
              <a:rPr lang="ru-RU" dirty="0"/>
              <a:t>(в сотрудничестве с учителем и одноклассниками или самостоятельно) необходимые действия, операции, </a:t>
            </a:r>
            <a:endParaRPr lang="ru-RU" dirty="0" smtClean="0"/>
          </a:p>
          <a:p>
            <a:r>
              <a:rPr lang="ru-RU" dirty="0" smtClean="0"/>
              <a:t>действовать </a:t>
            </a:r>
            <a:r>
              <a:rPr lang="ru-RU" dirty="0"/>
              <a:t>по плану; </a:t>
            </a:r>
            <a:endParaRPr lang="ru-RU" dirty="0" smtClean="0"/>
          </a:p>
          <a:p>
            <a:r>
              <a:rPr lang="ru-RU" dirty="0" smtClean="0"/>
              <a:t>контролировать </a:t>
            </a:r>
            <a:r>
              <a:rPr lang="ru-RU" dirty="0"/>
              <a:t>процесс и результаты деятельности, </a:t>
            </a:r>
            <a:endParaRPr lang="ru-RU" dirty="0" smtClean="0"/>
          </a:p>
          <a:p>
            <a:r>
              <a:rPr lang="ru-RU" dirty="0" smtClean="0"/>
              <a:t>вносить </a:t>
            </a:r>
            <a:r>
              <a:rPr lang="ru-RU" dirty="0"/>
              <a:t>необходимые коррективы; </a:t>
            </a:r>
            <a:endParaRPr lang="ru-RU" dirty="0" smtClean="0"/>
          </a:p>
          <a:p>
            <a:r>
              <a:rPr lang="ru-RU" dirty="0" smtClean="0"/>
              <a:t>адекватно </a:t>
            </a:r>
            <a:r>
              <a:rPr lang="ru-RU" dirty="0"/>
              <a:t>оценивать свои достижения, </a:t>
            </a:r>
            <a:endParaRPr lang="ru-RU" dirty="0" smtClean="0"/>
          </a:p>
          <a:p>
            <a:r>
              <a:rPr lang="ru-RU" dirty="0" smtClean="0"/>
              <a:t>осознавать </a:t>
            </a:r>
            <a:r>
              <a:rPr lang="ru-RU" dirty="0"/>
              <a:t>возникающие трудности, искать их причины и пути преодоления.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Результат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u="sng" dirty="0" smtClean="0">
                <a:solidFill>
                  <a:srgbClr val="C00000"/>
                </a:solidFill>
              </a:rPr>
              <a:t>Выпускник научится:</a:t>
            </a:r>
          </a:p>
          <a:p>
            <a:pPr>
              <a:buNone/>
            </a:pPr>
            <a:endParaRPr lang="ru-RU" u="sng" dirty="0" smtClean="0">
              <a:solidFill>
                <a:srgbClr val="C00000"/>
              </a:solidFill>
            </a:endParaRPr>
          </a:p>
          <a:p>
            <a:r>
              <a:rPr lang="ru-RU" dirty="0" smtClean="0"/>
              <a:t>принимать и сохранять учебную задачу;</a:t>
            </a:r>
          </a:p>
          <a:p>
            <a:r>
              <a:rPr lang="ru-RU" dirty="0" smtClean="0"/>
              <a:t>учитывать выделенные учителем ориентиры действия в новом учебном материале в сотрудничестве с учителем;</a:t>
            </a:r>
          </a:p>
          <a:p>
            <a:r>
              <a:rPr lang="ru-RU" dirty="0" smtClean="0"/>
              <a:t>планировать свое действие в соответствии с поставленной задачей и условиями ее реализации, в том числе во внутреннем плане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Выпускник получит возможность научиться</a:t>
            </a:r>
          </a:p>
          <a:p>
            <a:r>
              <a:rPr lang="ru-RU" dirty="0" smtClean="0"/>
              <a:t>в сотрудничестве с учителем ставить новые учебные задачи;</a:t>
            </a:r>
          </a:p>
          <a:p>
            <a:r>
              <a:rPr lang="ru-RU" dirty="0" smtClean="0"/>
              <a:t>преобразовывать практическую задачу в познавательную;</a:t>
            </a:r>
          </a:p>
          <a:p>
            <a:r>
              <a:rPr lang="ru-RU" dirty="0" smtClean="0"/>
              <a:t>проявлять познавательную инициативу в учебном сотрудничестве;</a:t>
            </a:r>
          </a:p>
          <a:p>
            <a:r>
              <a:rPr lang="ru-RU" dirty="0" smtClean="0"/>
              <a:t>самостоятельно учитывать выделенные учителем ориентиры действия в новом учебном материале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Познавательные</a:t>
            </a:r>
            <a:r>
              <a:rPr lang="ru-RU" sz="3200" dirty="0"/>
              <a:t> </a:t>
            </a:r>
            <a:r>
              <a:rPr lang="ru-RU" sz="3200" b="1" dirty="0"/>
              <a:t>универсальные учебные действия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Обеспечивают </a:t>
            </a:r>
            <a:r>
              <a:rPr lang="ru-RU" dirty="0"/>
              <a:t>способность к познанию окружающего мира: готовность осуществлять направленный поиск, обработку и использование информации. 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/>
              <a:t>К </a:t>
            </a:r>
            <a:r>
              <a:rPr lang="ru-RU" u="sng" dirty="0"/>
              <a:t>познавательным УУД</a:t>
            </a:r>
            <a:r>
              <a:rPr lang="ru-RU" dirty="0"/>
              <a:t> относятся</a:t>
            </a:r>
            <a:r>
              <a:rPr lang="ru-RU" dirty="0" smtClean="0"/>
              <a:t>:</a:t>
            </a:r>
          </a:p>
          <a:p>
            <a:r>
              <a:rPr lang="ru-RU" dirty="0" smtClean="0"/>
              <a:t> </a:t>
            </a:r>
            <a:r>
              <a:rPr lang="ru-RU" dirty="0"/>
              <a:t>осознавать познавательную задачу; </a:t>
            </a:r>
            <a:endParaRPr lang="ru-RU" dirty="0" smtClean="0"/>
          </a:p>
          <a:p>
            <a:r>
              <a:rPr lang="ru-RU" dirty="0" smtClean="0"/>
              <a:t>читать </a:t>
            </a:r>
            <a:r>
              <a:rPr lang="ru-RU" dirty="0"/>
              <a:t>и слушать, извлекая нужную информацию, а также самостоятельно находить её в материалах учебников, рабочих тетрадей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понимать информацию, представленную в изобразительной, схематичной, модельной форме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/>
              <a:t>использовать знаково-символичные средства для решения различных учебных задач; </a:t>
            </a:r>
            <a:endParaRPr lang="ru-RU" dirty="0" smtClean="0"/>
          </a:p>
          <a:p>
            <a:r>
              <a:rPr lang="ru-RU" dirty="0" smtClean="0"/>
              <a:t>выполнять </a:t>
            </a:r>
            <a:r>
              <a:rPr lang="ru-RU" dirty="0"/>
              <a:t>учебно-познавательные действия в материализованной и умственной форме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осуществлять для решения учебных задач операции анализа, синтеза, сравнения, классификации, </a:t>
            </a:r>
            <a:endParaRPr lang="ru-RU" dirty="0" smtClean="0"/>
          </a:p>
          <a:p>
            <a:r>
              <a:rPr lang="ru-RU" dirty="0" smtClean="0"/>
              <a:t>устанавливать </a:t>
            </a:r>
            <a:r>
              <a:rPr lang="ru-RU" dirty="0"/>
              <a:t>причинно-следственные связи, делать обобщения, выводы.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Результат</a:t>
            </a:r>
            <a:endParaRPr lang="ru-RU" sz="32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u="sng" dirty="0" smtClean="0">
                <a:solidFill>
                  <a:srgbClr val="C00000"/>
                </a:solidFill>
              </a:rPr>
              <a:t>Выпускник научится:</a:t>
            </a:r>
          </a:p>
          <a:p>
            <a:r>
              <a:rPr lang="ru-RU" dirty="0" smtClean="0"/>
              <a:t>осуществлять поиск необходимой информации для выполнения учебных заданий с использованием учебной литературы;</a:t>
            </a:r>
          </a:p>
          <a:p>
            <a:r>
              <a:rPr lang="ru-RU" dirty="0" smtClean="0"/>
              <a:t>использовать знаково-символические средства, в том числе модели и схемы для решения задач;</a:t>
            </a:r>
          </a:p>
          <a:p>
            <a:r>
              <a:rPr lang="ru-RU" dirty="0" smtClean="0"/>
              <a:t>строить речевое высказывание в устной и письменной форме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Ученик получит возможность научиться</a:t>
            </a:r>
          </a:p>
          <a:p>
            <a:r>
              <a:rPr lang="ru-RU" dirty="0" smtClean="0"/>
              <a:t>осуществлять расширенный поиск информации с использованием ресурсов библиотек и Интернета;</a:t>
            </a:r>
          </a:p>
          <a:p>
            <a:r>
              <a:rPr lang="ru-RU" dirty="0" smtClean="0"/>
              <a:t>создавать и преобразовывать модели и схемы для решения задач;</a:t>
            </a:r>
          </a:p>
          <a:p>
            <a:r>
              <a:rPr lang="ru-RU" dirty="0" smtClean="0"/>
              <a:t>осознанно и произвольно строить речевое высказывание в устной и письменной форме;</a:t>
            </a:r>
          </a:p>
          <a:p>
            <a:r>
              <a:rPr lang="ru-RU" dirty="0" smtClean="0"/>
              <a:t>осуществлять выбор наиболее эффективных способов решения задач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769</Words>
  <Application>Microsoft Office PowerPoint</Application>
  <PresentationFormat>Экран (4:3)</PresentationFormat>
  <Paragraphs>84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Универсальные учебные действия</vt:lpstr>
      <vt:lpstr>Слайд 2</vt:lpstr>
      <vt:lpstr>Слайд 3</vt:lpstr>
      <vt:lpstr>Личностные универсальные учебные действия</vt:lpstr>
      <vt:lpstr>Результат</vt:lpstr>
      <vt:lpstr>Регулятивные универсальные учебные действия</vt:lpstr>
      <vt:lpstr>Результат</vt:lpstr>
      <vt:lpstr>Познавательные универсальные учебные действия</vt:lpstr>
      <vt:lpstr>Результат</vt:lpstr>
      <vt:lpstr>Коммуникативные универсальные учебные действия</vt:lpstr>
      <vt:lpstr>Слайд 11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Универсальные учебные действия</dc:title>
  <dc:creator>user3000</dc:creator>
  <cp:lastModifiedBy>user3000</cp:lastModifiedBy>
  <cp:revision>34</cp:revision>
  <dcterms:created xsi:type="dcterms:W3CDTF">2012-08-22T06:41:21Z</dcterms:created>
  <dcterms:modified xsi:type="dcterms:W3CDTF">2012-08-28T09:41:59Z</dcterms:modified>
</cp:coreProperties>
</file>